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25"/>
  </p:notesMasterIdLst>
  <p:sldIdLst>
    <p:sldId id="256" r:id="rId2"/>
    <p:sldId id="477" r:id="rId3"/>
    <p:sldId id="478" r:id="rId4"/>
    <p:sldId id="448" r:id="rId5"/>
    <p:sldId id="479" r:id="rId6"/>
    <p:sldId id="449" r:id="rId7"/>
    <p:sldId id="450" r:id="rId8"/>
    <p:sldId id="451" r:id="rId9"/>
    <p:sldId id="452" r:id="rId10"/>
    <p:sldId id="453" r:id="rId11"/>
    <p:sldId id="454" r:id="rId12"/>
    <p:sldId id="455" r:id="rId13"/>
    <p:sldId id="456" r:id="rId14"/>
    <p:sldId id="457" r:id="rId15"/>
    <p:sldId id="458" r:id="rId16"/>
    <p:sldId id="459" r:id="rId17"/>
    <p:sldId id="460" r:id="rId18"/>
    <p:sldId id="461" r:id="rId19"/>
    <p:sldId id="462" r:id="rId20"/>
    <p:sldId id="463" r:id="rId21"/>
    <p:sldId id="464" r:id="rId22"/>
    <p:sldId id="465" r:id="rId23"/>
    <p:sldId id="447" r:id="rId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77"/>
            <p14:sldId id="478"/>
            <p14:sldId id="448"/>
            <p14:sldId id="479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>
        <p:scale>
          <a:sx n="53" d="100"/>
          <a:sy n="53" d="100"/>
        </p:scale>
        <p:origin x="1461" y="205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10/28/2018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1283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假设网络有</a:t>
            </a:r>
            <a:r>
              <a:rPr lang="en-US" altLang="zh-CN" dirty="0"/>
              <a:t>10,000</a:t>
            </a:r>
            <a:r>
              <a:rPr lang="zh-CN" altLang="en-US" dirty="0"/>
              <a:t>维参数，一个点在某一维上是局部最低点的概率为</a:t>
            </a:r>
            <a:r>
              <a:rPr lang="en-US" altLang="zh-CN" dirty="0"/>
              <a:t>p</a:t>
            </a:r>
            <a:r>
              <a:rPr lang="zh-CN" altLang="en-US" dirty="0"/>
              <a:t>，那</a:t>
            </a:r>
          </a:p>
          <a:p>
            <a:r>
              <a:rPr lang="zh-CN" altLang="en-US" dirty="0"/>
              <a:t>么在整个参数空间中，局部最优点的概率为</a:t>
            </a:r>
            <a:r>
              <a:rPr lang="en-US" altLang="zh-CN" dirty="0"/>
              <a:t>p 10,000 </a:t>
            </a:r>
            <a:r>
              <a:rPr lang="zh-CN" altLang="en-US" dirty="0"/>
              <a:t>，这种可能性非常小。也就</a:t>
            </a:r>
          </a:p>
          <a:p>
            <a:r>
              <a:rPr lang="zh-CN" altLang="en-US" dirty="0"/>
              <a:t>是说高维空间中，大部分梯度为</a:t>
            </a:r>
            <a:r>
              <a:rPr lang="en-US" altLang="zh-CN" dirty="0"/>
              <a:t>0</a:t>
            </a:r>
            <a:r>
              <a:rPr lang="zh-CN" altLang="en-US" dirty="0"/>
              <a:t>的点都是鞍点。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4735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(a)</a:t>
            </a:r>
            <a:r>
              <a:rPr lang="zh-CN" altLang="en-US" dirty="0"/>
              <a:t>可以</a:t>
            </a:r>
          </a:p>
          <a:p>
            <a:r>
              <a:rPr lang="zh-CN" altLang="en-US" dirty="0"/>
              <a:t>看出，每次迭代选取的批量样本数越多，下降效果越明显，并且取现越平滑。当</a:t>
            </a:r>
          </a:p>
          <a:p>
            <a:r>
              <a:rPr lang="zh-CN" altLang="en-US" dirty="0"/>
              <a:t>每次选取一个样本时（相当于随机梯度下降），损失整体是下降趋势，但局部看</a:t>
            </a:r>
          </a:p>
          <a:p>
            <a:r>
              <a:rPr lang="zh-CN" altLang="en-US" dirty="0"/>
              <a:t>会来回震荡。从</a:t>
            </a:r>
            <a:r>
              <a:rPr lang="en-US" altLang="zh-CN" dirty="0"/>
              <a:t>(b)</a:t>
            </a:r>
            <a:r>
              <a:rPr lang="zh-CN" altLang="en-US" dirty="0"/>
              <a:t>可以看出，如果按整个数据集迭代的来看损失变化情况，则</a:t>
            </a:r>
          </a:p>
          <a:p>
            <a:r>
              <a:rPr lang="zh-CN" altLang="en-US" dirty="0"/>
              <a:t>小批量样本数越小，下降效果越明显。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383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above images one can see that The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Adaptive algorithms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converge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very fast and quickly find the right direction in which parameter updates should occur. Whereas standard </a:t>
            </a:r>
            <a:r>
              <a:rPr lang="en-US" altLang="zh-CN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SGD , NAG and momentum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techniques are very slow and could not find the right direction.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4263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owards-data-science/types-of-optimization-algorithms-used-in-neural-networks-and-ways-to-optimize-gradient-95ae5d39529f" TargetMode="External"/><Relationship Id="rId2" Type="http://schemas.openxmlformats.org/officeDocument/2006/relationships/hyperlink" Target="http://ruder.io/optimizing-gradient-descent/index.html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网络优化与正则化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参数初始化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参数不能初始化为</a:t>
            </a:r>
            <a:r>
              <a:rPr lang="en-US" altLang="zh-CN" dirty="0"/>
              <a:t>0</a:t>
            </a:r>
            <a:r>
              <a:rPr lang="zh-CN" altLang="en-US" dirty="0"/>
              <a:t>！为什么？</a:t>
            </a:r>
            <a:endParaRPr lang="en-US" altLang="zh-CN" dirty="0"/>
          </a:p>
          <a:p>
            <a:pPr lvl="1"/>
            <a:r>
              <a:rPr lang="zh-CN" altLang="en-US" dirty="0"/>
              <a:t>对称权重问题！</a:t>
            </a:r>
            <a:endParaRPr lang="en-US" altLang="zh-CN" dirty="0"/>
          </a:p>
          <a:p>
            <a:r>
              <a:rPr lang="en-US" altLang="zh-CN" dirty="0"/>
              <a:t>Gaussian</a:t>
            </a:r>
            <a:r>
              <a:rPr lang="zh-CN" altLang="en-US" dirty="0"/>
              <a:t>初始化方法</a:t>
            </a:r>
            <a:endParaRPr lang="en-US" altLang="zh-CN" dirty="0"/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Gaussian</a:t>
            </a:r>
            <a:r>
              <a:rPr lang="zh-CN" altLang="en-US" dirty="0"/>
              <a:t>初始化方法是最简单的初始化方法，参数从一个固定均值（比如</a:t>
            </a:r>
            <a:r>
              <a:rPr lang="en-US" altLang="zh-CN" dirty="0"/>
              <a:t>0</a:t>
            </a:r>
            <a:r>
              <a:rPr lang="zh-CN" altLang="en-US" dirty="0"/>
              <a:t>）和固定方差（比如</a:t>
            </a:r>
            <a:r>
              <a:rPr lang="en-US" altLang="zh-CN" dirty="0"/>
              <a:t>0.01</a:t>
            </a:r>
            <a:r>
              <a:rPr lang="zh-CN" altLang="en-US" dirty="0"/>
              <a:t>）的</a:t>
            </a:r>
            <a:r>
              <a:rPr lang="en-US" altLang="zh-CN" dirty="0"/>
              <a:t>Gaussian</a:t>
            </a:r>
            <a:r>
              <a:rPr lang="zh-CN" altLang="en-US" dirty="0"/>
              <a:t>分布进行随机初始化。</a:t>
            </a:r>
            <a:endParaRPr lang="en-US" altLang="zh-CN" dirty="0"/>
          </a:p>
          <a:p>
            <a:r>
              <a:rPr lang="en-US" altLang="zh-CN" dirty="0"/>
              <a:t>Xavier</a:t>
            </a:r>
            <a:r>
              <a:rPr lang="zh-CN" altLang="en-US" dirty="0"/>
              <a:t>初始化</a:t>
            </a:r>
            <a:endParaRPr lang="en-US" altLang="zh-CN" dirty="0"/>
          </a:p>
          <a:p>
            <a:pPr lvl="1"/>
            <a:r>
              <a:rPr lang="zh-CN" altLang="en-US" dirty="0"/>
              <a:t>参数可以在区间</a:t>
            </a:r>
            <a:r>
              <a:rPr lang="en-US" altLang="zh-CN" dirty="0"/>
              <a:t>[−</a:t>
            </a:r>
            <a:r>
              <a:rPr lang="en-US" altLang="zh-CN" dirty="0" err="1"/>
              <a:t>r,r</a:t>
            </a:r>
            <a:r>
              <a:rPr lang="en-US" altLang="zh-CN" dirty="0"/>
              <a:t>]</a:t>
            </a:r>
            <a:r>
              <a:rPr lang="zh-CN" altLang="en-US" dirty="0"/>
              <a:t>内采用均匀分布进行初始化。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3051" y="5105400"/>
            <a:ext cx="2673459" cy="105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07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 数据归一化</a:t>
            </a:r>
            <a:endParaRPr lang="en-US" altLang="zh-CN" dirty="0"/>
          </a:p>
          <a:p>
            <a:pPr lvl="1"/>
            <a:r>
              <a:rPr lang="zh-CN" altLang="en-US" dirty="0"/>
              <a:t>标准归一化</a:t>
            </a:r>
            <a:endParaRPr lang="en-US" altLang="zh-CN" dirty="0"/>
          </a:p>
          <a:p>
            <a:pPr lvl="1"/>
            <a:r>
              <a:rPr lang="zh-CN" altLang="en-US" dirty="0"/>
              <a:t>缩放归一化 </a:t>
            </a:r>
            <a:endParaRPr lang="en-US" altLang="zh-CN" dirty="0"/>
          </a:p>
          <a:p>
            <a:pPr lvl="1"/>
            <a:r>
              <a:rPr lang="en-US" altLang="zh-CN" dirty="0"/>
              <a:t>PCA</a:t>
            </a:r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080" y="3515024"/>
            <a:ext cx="7937839" cy="252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31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数据归一化对梯度的影响</a:t>
            </a: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3873" y="2133600"/>
            <a:ext cx="7715572" cy="358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63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批量归一化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1175657"/>
            <a:ext cx="6324600" cy="5225143"/>
          </a:xfrm>
        </p:spPr>
      </p:pic>
    </p:spTree>
    <p:extLst>
      <p:ext uri="{BB962C8B-B14F-4D97-AF65-F5344CB8AC3E}">
        <p14:creationId xmlns:p14="http://schemas.microsoft.com/office/powerpoint/2010/main" val="3889959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层数</a:t>
            </a:r>
          </a:p>
          <a:p>
            <a:r>
              <a:rPr lang="zh-CN" altLang="en-US" dirty="0"/>
              <a:t>每层神经元个数</a:t>
            </a:r>
          </a:p>
          <a:p>
            <a:r>
              <a:rPr lang="zh-CN" altLang="en-US" dirty="0"/>
              <a:t>激活函数</a:t>
            </a:r>
          </a:p>
          <a:p>
            <a:r>
              <a:rPr lang="zh-CN" altLang="en-US" dirty="0"/>
              <a:t>学习率（以及动态调整算法）</a:t>
            </a:r>
          </a:p>
          <a:p>
            <a:r>
              <a:rPr lang="zh-CN" altLang="en-US" dirty="0"/>
              <a:t>正则化系数</a:t>
            </a:r>
          </a:p>
          <a:p>
            <a:r>
              <a:rPr lang="en-US" altLang="zh-CN" dirty="0"/>
              <a:t>mini-batch </a:t>
            </a:r>
            <a:r>
              <a:rPr lang="zh-CN" altLang="en-US" dirty="0"/>
              <a:t>大小</a:t>
            </a:r>
          </a:p>
        </p:txBody>
      </p:sp>
    </p:spTree>
    <p:extLst>
      <p:ext uri="{BB962C8B-B14F-4D97-AF65-F5344CB8AC3E}">
        <p14:creationId xmlns:p14="http://schemas.microsoft.com/office/powerpoint/2010/main" val="3062311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网格搜索（</a:t>
            </a:r>
            <a:r>
              <a:rPr lang="en-US" altLang="zh-CN" dirty="0"/>
              <a:t>Grid Search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假设总共有</a:t>
            </a:r>
            <a:r>
              <a:rPr lang="en-US" altLang="zh-CN" dirty="0"/>
              <a:t>K </a:t>
            </a:r>
            <a:r>
              <a:rPr lang="zh-CN" altLang="en-US" dirty="0"/>
              <a:t>个超参数，第</a:t>
            </a:r>
            <a:r>
              <a:rPr lang="en-US" altLang="zh-CN" dirty="0"/>
              <a:t>k</a:t>
            </a:r>
            <a:r>
              <a:rPr lang="zh-CN" altLang="en-US" dirty="0"/>
              <a:t>个超参数的可以取</a:t>
            </a:r>
            <a:r>
              <a:rPr lang="en-US" altLang="zh-CN" dirty="0" err="1"/>
              <a:t>m</a:t>
            </a:r>
            <a:r>
              <a:rPr lang="en-US" altLang="zh-CN" baseline="-25000" dirty="0" err="1"/>
              <a:t>k</a:t>
            </a:r>
            <a:r>
              <a:rPr lang="en-US" altLang="zh-CN" dirty="0"/>
              <a:t> </a:t>
            </a:r>
            <a:r>
              <a:rPr lang="zh-CN" altLang="en-US" dirty="0"/>
              <a:t>个值。</a:t>
            </a:r>
            <a:endParaRPr lang="en-US" altLang="zh-CN" dirty="0"/>
          </a:p>
          <a:p>
            <a:pPr lvl="1"/>
            <a:r>
              <a:rPr lang="zh-CN" altLang="en-US" dirty="0"/>
              <a:t>如果参数是连续的，可以将参数离散化，选择几个“经验”值。比如学习率</a:t>
            </a:r>
            <a:r>
              <a:rPr lang="en-US" altLang="zh-CN" dirty="0"/>
              <a:t>α</a:t>
            </a:r>
            <a:r>
              <a:rPr lang="zh-CN" altLang="en-US" dirty="0"/>
              <a:t>，我们可以设置</a:t>
            </a:r>
            <a:endParaRPr lang="en-US" altLang="zh-CN" dirty="0"/>
          </a:p>
          <a:p>
            <a:pPr marL="205978" lvl="1" indent="0">
              <a:buNone/>
            </a:pPr>
            <a:endParaRPr lang="en-US" altLang="zh-CN" dirty="0"/>
          </a:p>
          <a:p>
            <a:pPr marL="205978" lvl="1" indent="0">
              <a:buNone/>
            </a:pPr>
            <a:r>
              <a:rPr lang="en-US" altLang="zh-CN" dirty="0"/>
              <a:t>			α ∈ {0.01,0.1,0.5,1.0}.</a:t>
            </a:r>
          </a:p>
          <a:p>
            <a:endParaRPr lang="en-US" altLang="zh-CN" dirty="0"/>
          </a:p>
          <a:p>
            <a:pPr lvl="1"/>
            <a:r>
              <a:rPr lang="zh-CN" altLang="en-US" dirty="0"/>
              <a:t>这些超参数可以有</a:t>
            </a:r>
            <a:r>
              <a:rPr lang="en-US" altLang="zh-CN" dirty="0"/>
              <a:t> m</a:t>
            </a:r>
            <a:r>
              <a:rPr lang="en-US" altLang="zh-CN" baseline="-25000" dirty="0"/>
              <a:t>1</a:t>
            </a:r>
            <a:r>
              <a:rPr lang="en-US" altLang="zh-CN" dirty="0"/>
              <a:t>×m</a:t>
            </a:r>
            <a:r>
              <a:rPr lang="en-US" altLang="zh-CN" baseline="-25000" dirty="0"/>
              <a:t>2</a:t>
            </a:r>
            <a:r>
              <a:rPr lang="en-US" altLang="zh-CN" dirty="0"/>
              <a:t> ×···×</a:t>
            </a:r>
            <a:r>
              <a:rPr lang="en-US" altLang="zh-CN" dirty="0" err="1"/>
              <a:t>m</a:t>
            </a:r>
            <a:r>
              <a:rPr lang="en-US" altLang="zh-CN" baseline="-25000" dirty="0" err="1"/>
              <a:t>K</a:t>
            </a:r>
            <a:r>
              <a:rPr lang="en-US" altLang="zh-CN" dirty="0"/>
              <a:t> </a:t>
            </a:r>
            <a:r>
              <a:rPr lang="zh-CN" altLang="en-US" dirty="0"/>
              <a:t>个取值组合。</a:t>
            </a:r>
          </a:p>
        </p:txBody>
      </p:sp>
    </p:spTree>
    <p:extLst>
      <p:ext uri="{BB962C8B-B14F-4D97-AF65-F5344CB8AC3E}">
        <p14:creationId xmlns:p14="http://schemas.microsoft.com/office/powerpoint/2010/main" val="2454328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超参数优化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273144"/>
            <a:ext cx="8229600" cy="4829237"/>
          </a:xfrm>
        </p:spPr>
      </p:pic>
    </p:spTree>
    <p:extLst>
      <p:ext uri="{BB962C8B-B14F-4D97-AF65-F5344CB8AC3E}">
        <p14:creationId xmlns:p14="http://schemas.microsoft.com/office/powerpoint/2010/main" val="1390736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超参数优化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贝叶斯优化</a:t>
            </a:r>
            <a:endParaRPr lang="en-US" altLang="zh-CN" dirty="0"/>
          </a:p>
          <a:p>
            <a:r>
              <a:rPr lang="zh-CN" altLang="en-US" dirty="0"/>
              <a:t>动态资源分配</a:t>
            </a:r>
            <a:endParaRPr lang="en-US" altLang="zh-CN" dirty="0"/>
          </a:p>
          <a:p>
            <a:r>
              <a:rPr lang="zh-CN" altLang="en-US" dirty="0"/>
              <a:t>神经架构搜索</a:t>
            </a:r>
          </a:p>
        </p:txBody>
      </p:sp>
    </p:spTree>
    <p:extLst>
      <p:ext uri="{BB962C8B-B14F-4D97-AF65-F5344CB8AC3E}">
        <p14:creationId xmlns:p14="http://schemas.microsoft.com/office/powerpoint/2010/main" val="2900685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如何提高神经网络的泛化能力</a:t>
            </a:r>
            <a:endParaRPr lang="en-US" altLang="zh-CN" dirty="0"/>
          </a:p>
          <a:p>
            <a:pPr lvl="1"/>
            <a:r>
              <a:rPr lang="zh-CN" altLang="en-US" dirty="0"/>
              <a:t>数据增强</a:t>
            </a:r>
            <a:endParaRPr lang="en-US" altLang="zh-CN" dirty="0"/>
          </a:p>
          <a:p>
            <a:pPr lvl="1"/>
            <a:r>
              <a:rPr lang="en-US" altLang="zh-CN" dirty="0"/>
              <a:t>early stop</a:t>
            </a:r>
          </a:p>
          <a:p>
            <a:pPr lvl="1"/>
            <a:r>
              <a:rPr lang="zh-CN" altLang="en-US" dirty="0"/>
              <a:t>权重衰减</a:t>
            </a:r>
            <a:endParaRPr lang="en-US" altLang="zh-CN" dirty="0"/>
          </a:p>
          <a:p>
            <a:pPr lvl="1"/>
            <a:r>
              <a:rPr lang="en-US" altLang="zh-CN" dirty="0"/>
              <a:t>SGD</a:t>
            </a:r>
          </a:p>
          <a:p>
            <a:pPr lvl="1"/>
            <a:r>
              <a:rPr lang="en-US" altLang="zh-CN" dirty="0"/>
              <a:t>Dropout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9420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隐藏层的不同神经元个数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438400"/>
            <a:ext cx="7937836" cy="2971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62400" y="472440"/>
            <a:ext cx="3828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http://playground.tensorflow.org/</a:t>
            </a:r>
          </a:p>
        </p:txBody>
      </p:sp>
    </p:spTree>
    <p:extLst>
      <p:ext uri="{BB962C8B-B14F-4D97-AF65-F5344CB8AC3E}">
        <p14:creationId xmlns:p14="http://schemas.microsoft.com/office/powerpoint/2010/main" val="879136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âchoose between two options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203325" y="2825750"/>
            <a:ext cx="6737350" cy="336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机器学习的矛与盾</a:t>
            </a:r>
          </a:p>
        </p:txBody>
      </p:sp>
      <p:sp>
        <p:nvSpPr>
          <p:cNvPr id="5" name="矩形 4"/>
          <p:cNvSpPr/>
          <p:nvPr/>
        </p:nvSpPr>
        <p:spPr>
          <a:xfrm>
            <a:off x="4876799" y="1600201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正则化</a:t>
            </a:r>
          </a:p>
        </p:txBody>
      </p:sp>
      <p:sp>
        <p:nvSpPr>
          <p:cNvPr id="9" name="矩形 8"/>
          <p:cNvSpPr/>
          <p:nvPr/>
        </p:nvSpPr>
        <p:spPr>
          <a:xfrm>
            <a:off x="2514600" y="1600200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/>
              <a:t>优化</a:t>
            </a:r>
          </a:p>
        </p:txBody>
      </p:sp>
      <p:sp>
        <p:nvSpPr>
          <p:cNvPr id="6" name="矩形 5"/>
          <p:cNvSpPr/>
          <p:nvPr/>
        </p:nvSpPr>
        <p:spPr>
          <a:xfrm>
            <a:off x="4684439" y="213844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降低模型复杂度</a:t>
            </a:r>
            <a:endParaRPr lang="en-US" altLang="zh-CN" sz="2400" dirty="0"/>
          </a:p>
        </p:txBody>
      </p:sp>
      <p:sp>
        <p:nvSpPr>
          <p:cNvPr id="11" name="矩形 10"/>
          <p:cNvSpPr/>
          <p:nvPr/>
        </p:nvSpPr>
        <p:spPr>
          <a:xfrm>
            <a:off x="2301728" y="213844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经验风险最小</a:t>
            </a:r>
            <a:endParaRPr lang="en-US" altLang="zh-CN" sz="2400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AD7A00F-D313-4E30-A111-6A8B7A4145FA}"/>
              </a:ext>
            </a:extLst>
          </p:cNvPr>
          <p:cNvCxnSpPr>
            <a:cxnSpLocks/>
          </p:cNvCxnSpPr>
          <p:nvPr/>
        </p:nvCxnSpPr>
        <p:spPr>
          <a:xfrm>
            <a:off x="457200" y="838200"/>
            <a:ext cx="20574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70A77DC-A12D-42B8-9569-33910D7C99E0}"/>
              </a:ext>
            </a:extLst>
          </p:cNvPr>
          <p:cNvSpPr/>
          <p:nvPr/>
        </p:nvSpPr>
        <p:spPr>
          <a:xfrm>
            <a:off x="457200" y="-18474"/>
            <a:ext cx="2314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深度学习</a:t>
            </a:r>
          </a:p>
        </p:txBody>
      </p:sp>
    </p:spTree>
    <p:extLst>
      <p:ext uri="{BB962C8B-B14F-4D97-AF65-F5344CB8AC3E}">
        <p14:creationId xmlns:p14="http://schemas.microsoft.com/office/powerpoint/2010/main" val="162463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不同的正则化系数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590800"/>
            <a:ext cx="8001000" cy="302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4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</a:t>
            </a:r>
            <a:endParaRPr lang="zh-CN" altLang="en-US" dirty="0"/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9759" y="2082576"/>
            <a:ext cx="6144482" cy="3210373"/>
          </a:xfrm>
        </p:spPr>
      </p:pic>
    </p:spTree>
    <p:extLst>
      <p:ext uri="{BB962C8B-B14F-4D97-AF65-F5344CB8AC3E}">
        <p14:creationId xmlns:p14="http://schemas.microsoft.com/office/powerpoint/2010/main" val="1277905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 dirty="0"/>
              <a:t>用 </a:t>
            </a:r>
            <a:r>
              <a:rPr lang="en-US" altLang="zh-CN" dirty="0" err="1"/>
              <a:t>ReLU</a:t>
            </a:r>
            <a:r>
              <a:rPr lang="en-US" altLang="zh-CN" dirty="0"/>
              <a:t> </a:t>
            </a:r>
            <a:r>
              <a:rPr lang="zh-CN" altLang="en-US" dirty="0"/>
              <a:t>作为激活函数</a:t>
            </a:r>
          </a:p>
          <a:p>
            <a:pPr lvl="1"/>
            <a:r>
              <a:rPr lang="zh-CN" altLang="en-US" dirty="0"/>
              <a:t>分类时用交叉熵作为损失函数</a:t>
            </a:r>
          </a:p>
          <a:p>
            <a:pPr lvl="1"/>
            <a:r>
              <a:rPr lang="en-US" altLang="zh-CN" dirty="0" err="1"/>
              <a:t>SDG+mini-batch</a:t>
            </a:r>
            <a:endParaRPr lang="en-US" altLang="zh-CN" dirty="0"/>
          </a:p>
          <a:p>
            <a:pPr lvl="1"/>
            <a:r>
              <a:rPr lang="zh-CN" altLang="en-US" dirty="0"/>
              <a:t>每次迭代都重新随机排序</a:t>
            </a:r>
          </a:p>
          <a:p>
            <a:pPr lvl="1"/>
            <a:r>
              <a:rPr lang="zh-CN" altLang="en-US" dirty="0"/>
              <a:t>数据预处理（标准归一化）</a:t>
            </a:r>
          </a:p>
          <a:p>
            <a:pPr lvl="1"/>
            <a:r>
              <a:rPr lang="zh-CN" altLang="en-US" dirty="0"/>
              <a:t>动态学习率（越来越小）</a:t>
            </a:r>
          </a:p>
          <a:p>
            <a:pPr lvl="1"/>
            <a:r>
              <a:rPr lang="zh-CN" altLang="en-US" dirty="0"/>
              <a:t>用 </a:t>
            </a:r>
            <a:r>
              <a:rPr lang="en-US" altLang="zh-CN" dirty="0"/>
              <a:t>L1 </a:t>
            </a:r>
            <a:r>
              <a:rPr lang="zh-CN" altLang="en-US" dirty="0"/>
              <a:t>或 </a:t>
            </a:r>
            <a:r>
              <a:rPr lang="en-US" altLang="zh-CN" dirty="0"/>
              <a:t>L2 </a:t>
            </a:r>
            <a:r>
              <a:rPr lang="zh-CN" altLang="en-US" dirty="0"/>
              <a:t>正则化（跳过前几轮）</a:t>
            </a:r>
          </a:p>
          <a:p>
            <a:pPr lvl="1"/>
            <a:r>
              <a:rPr lang="en-US" altLang="zh-CN" dirty="0"/>
              <a:t>dropout</a:t>
            </a:r>
          </a:p>
          <a:p>
            <a:pPr lvl="1"/>
            <a:r>
              <a:rPr lang="zh-CN" altLang="en-US" dirty="0"/>
              <a:t>数据增强</a:t>
            </a:r>
          </a:p>
        </p:txBody>
      </p:sp>
    </p:spTree>
    <p:extLst>
      <p:ext uri="{BB962C8B-B14F-4D97-AF65-F5344CB8AC3E}">
        <p14:creationId xmlns:p14="http://schemas.microsoft.com/office/powerpoint/2010/main" val="2987511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35EF4-268A-4FAB-AA86-1CE73CBBC6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网络优化</a:t>
            </a:r>
          </a:p>
        </p:txBody>
      </p:sp>
    </p:spTree>
    <p:extLst>
      <p:ext uri="{BB962C8B-B14F-4D97-AF65-F5344CB8AC3E}">
        <p14:creationId xmlns:p14="http://schemas.microsoft.com/office/powerpoint/2010/main" val="658661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网络优化的难点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结构差异大</a:t>
            </a:r>
            <a:endParaRPr lang="en-US" altLang="zh-CN" dirty="0"/>
          </a:p>
          <a:p>
            <a:pPr lvl="1"/>
            <a:r>
              <a:rPr lang="zh-CN" altLang="en-US" dirty="0"/>
              <a:t>没有通用的优化算法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非凸优化问题</a:t>
            </a:r>
            <a:endParaRPr lang="en-US" altLang="zh-CN" dirty="0"/>
          </a:p>
          <a:p>
            <a:pPr lvl="1"/>
            <a:r>
              <a:rPr lang="zh-CN" altLang="en-US" dirty="0"/>
              <a:t>参数初始化</a:t>
            </a:r>
            <a:endParaRPr lang="en-US" altLang="zh-CN" dirty="0"/>
          </a:p>
          <a:p>
            <a:pPr lvl="1"/>
            <a:r>
              <a:rPr lang="zh-CN" altLang="en-US" dirty="0"/>
              <a:t>逃离局部最优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447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EDE773-58DD-40D1-A3AC-C44B5A55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高维空间的非凸优化问题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48554A-14FF-4402-8A12-251D18F31F6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鞍点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平摊底部</a:t>
            </a:r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FE68FD9C-F850-4669-A5EF-C0CBD57A4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907520"/>
            <a:ext cx="3138893" cy="26508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923429-0AD0-41D3-B762-7DEF771E53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3010169" cy="253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60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优化算法：</a:t>
            </a:r>
            <a:r>
              <a:rPr lang="en-US" altLang="zh-CN" dirty="0" err="1"/>
              <a:t>MiniBatch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选取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zh-CN" altLang="en-US" dirty="0"/>
                  <a:t>个训练样本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0" dirty="0" err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0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bSup>
                  </m:oMath>
                </a14:m>
                <a:r>
                  <a:rPr lang="zh-CN" altLang="en-US" b="0" dirty="0"/>
                  <a:t>，计算偏导数</a:t>
                </a:r>
                <a:endParaRPr lang="en-US" altLang="zh-CN" b="0" dirty="0"/>
              </a:p>
              <a:p>
                <a:endParaRPr lang="en-US" altLang="zh-CN" dirty="0"/>
              </a:p>
              <a:p>
                <a:r>
                  <a:rPr lang="zh-CN" altLang="en-US" b="0" dirty="0"/>
                  <a:t>定义梯度</a:t>
                </a:r>
                <a:endParaRPr lang="en-US" altLang="zh-CN" b="0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更新参数</a:t>
                </a: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zh-CN" altLang="en-US" dirty="0"/>
                  <a:t>其中</a:t>
                </a:r>
                <a:r>
                  <a:rPr lang="en-US" altLang="zh-CN" dirty="0"/>
                  <a:t>α &gt; 0</a:t>
                </a:r>
                <a:r>
                  <a:rPr lang="zh-CN" altLang="en-US" dirty="0"/>
                  <a:t>为学习率</a:t>
                </a:r>
                <a:endParaRPr lang="en-US" altLang="zh-CN" dirty="0"/>
              </a:p>
              <a:p>
                <a:endParaRPr lang="en-US" altLang="zh-CN" b="0" dirty="0"/>
              </a:p>
              <a:p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852" t="-741" b="-4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5943600" y="3716001"/>
            <a:ext cx="2971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几个关键因素：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小批量样本数量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梯度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</a:rPr>
              <a:t>学习率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381FD5-6A1D-4C78-8CC9-9B8DC5549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77" y="2090170"/>
            <a:ext cx="4851245" cy="9021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8283C86-F00A-4AD5-8248-02B3E444B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688080"/>
            <a:ext cx="1570740" cy="5038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22E325D-4EDA-4321-9CC6-64F56FE95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324" y="5029200"/>
            <a:ext cx="1888275" cy="39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随机梯度下降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38" y="1524000"/>
            <a:ext cx="8683524" cy="353522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47800" y="53340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 小批量梯度下降中，每次选取样本数量对损失下降的影响。</a:t>
            </a:r>
          </a:p>
        </p:txBody>
      </p:sp>
    </p:spTree>
    <p:extLst>
      <p:ext uri="{BB962C8B-B14F-4D97-AF65-F5344CB8AC3E}">
        <p14:creationId xmlns:p14="http://schemas.microsoft.com/office/powerpoint/2010/main" val="3953720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如何改进？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学习率</a:t>
            </a:r>
            <a:endParaRPr lang="en-US" altLang="zh-CN" dirty="0"/>
          </a:p>
          <a:p>
            <a:pPr lvl="1"/>
            <a:r>
              <a:rPr lang="zh-CN" altLang="en-US" dirty="0"/>
              <a:t>学习率衰减</a:t>
            </a:r>
            <a:endParaRPr lang="en-US" altLang="zh-CN" dirty="0"/>
          </a:p>
          <a:p>
            <a:pPr lvl="1"/>
            <a:r>
              <a:rPr lang="en-US" altLang="zh-CN" dirty="0" err="1"/>
              <a:t>Adagrad</a:t>
            </a:r>
            <a:endParaRPr lang="en-US" altLang="zh-CN" dirty="0"/>
          </a:p>
          <a:p>
            <a:pPr lvl="1"/>
            <a:r>
              <a:rPr lang="en-US" altLang="zh-CN" dirty="0" err="1"/>
              <a:t>Adadelta</a:t>
            </a:r>
            <a:endParaRPr lang="en-US" altLang="zh-CN" dirty="0"/>
          </a:p>
          <a:p>
            <a:pPr lvl="1"/>
            <a:r>
              <a:rPr lang="en-US" altLang="zh-CN" dirty="0" err="1"/>
              <a:t>RMSprop</a:t>
            </a:r>
            <a:endParaRPr lang="en-US" altLang="zh-CN" dirty="0"/>
          </a:p>
          <a:p>
            <a:r>
              <a:rPr lang="zh-CN" altLang="en-US" dirty="0"/>
              <a:t>梯度</a:t>
            </a:r>
            <a:endParaRPr lang="en-US" altLang="zh-CN" dirty="0"/>
          </a:p>
          <a:p>
            <a:pPr lvl="1"/>
            <a:r>
              <a:rPr lang="en-US" altLang="zh-CN" dirty="0"/>
              <a:t>Momentum</a:t>
            </a:r>
          </a:p>
          <a:p>
            <a:pPr lvl="1"/>
            <a:r>
              <a:rPr lang="en-US" altLang="zh-CN" dirty="0" err="1"/>
              <a:t>Nesterov</a:t>
            </a:r>
            <a:r>
              <a:rPr lang="en-US" altLang="zh-CN" dirty="0"/>
              <a:t> accelerated gradient</a:t>
            </a:r>
          </a:p>
          <a:p>
            <a:pPr lvl="1"/>
            <a:r>
              <a:rPr lang="zh-CN" altLang="en-US" dirty="0"/>
              <a:t>梯度截断</a:t>
            </a:r>
            <a:endParaRPr lang="en-US" altLang="zh-CN" dirty="0"/>
          </a:p>
          <a:p>
            <a:pPr lvl="1"/>
            <a:r>
              <a:rPr lang="en-US" altLang="zh-CN" dirty="0"/>
              <a:t>Adam</a:t>
            </a:r>
          </a:p>
          <a:p>
            <a:pPr lvl="1"/>
            <a:r>
              <a:rPr lang="en-US" altLang="zh-CN" dirty="0" err="1"/>
              <a:t>Nadam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362200" y="5218802"/>
            <a:ext cx="5715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Reference: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>
                <a:hlinkClick r:id="rId2"/>
              </a:rPr>
              <a:t>An overview of gradient descent optimization algorithms</a:t>
            </a:r>
            <a:endParaRPr lang="en-US" altLang="zh-CN" sz="1400" dirty="0">
              <a:hlinkClick r:id="rId3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>
                <a:hlinkClick r:id="rId3"/>
              </a:rPr>
              <a:t>Optimizing the Gradient Descent</a:t>
            </a:r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5" name="矩形 4"/>
          <p:cNvSpPr/>
          <p:nvPr/>
        </p:nvSpPr>
        <p:spPr>
          <a:xfrm>
            <a:off x="5105400" y="4343400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Adam is better choice!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143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</a:t>
            </a:r>
          </a:p>
        </p:txBody>
      </p:sp>
      <p:pic>
        <p:nvPicPr>
          <p:cNvPr id="1026" name="Picture 2" descr="https://cdn-images-1.medium.com/max/720/1*SjtKOauOXFVjWRR7iCtHi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914" y="2005532"/>
            <a:ext cx="4346576" cy="336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720/1*XVFmo9NxLnwDr3SxzKy-rA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0" y="2085657"/>
            <a:ext cx="4139588" cy="320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6796658" y="56388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鞍点</a:t>
            </a:r>
          </a:p>
        </p:txBody>
      </p:sp>
    </p:spTree>
    <p:extLst>
      <p:ext uri="{BB962C8B-B14F-4D97-AF65-F5344CB8AC3E}">
        <p14:creationId xmlns:p14="http://schemas.microsoft.com/office/powerpoint/2010/main" val="3115592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17634</TotalTime>
  <Words>607</Words>
  <Application>Microsoft Office PowerPoint</Application>
  <PresentationFormat>全屏显示(4:3)</PresentationFormat>
  <Paragraphs>129</Paragraphs>
  <Slides>23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网络优化与正则化</vt:lpstr>
      <vt:lpstr>机器学习的矛与盾</vt:lpstr>
      <vt:lpstr>网络优化</vt:lpstr>
      <vt:lpstr>网络优化的难点</vt:lpstr>
      <vt:lpstr>高维空间的非凸优化问题</vt:lpstr>
      <vt:lpstr>优化算法：MiniBatch</vt:lpstr>
      <vt:lpstr>随机梯度下降</vt:lpstr>
      <vt:lpstr>如何改进？</vt:lpstr>
      <vt:lpstr>优化</vt:lpstr>
      <vt:lpstr>参数初始化</vt:lpstr>
      <vt:lpstr>数据预处理</vt:lpstr>
      <vt:lpstr> 数据归一化对梯度的影响</vt:lpstr>
      <vt:lpstr>批量归一化</vt:lpstr>
      <vt:lpstr>超参数优化</vt:lpstr>
      <vt:lpstr>超参数优化</vt:lpstr>
      <vt:lpstr>超参数优化</vt:lpstr>
      <vt:lpstr>超参数优化</vt:lpstr>
      <vt:lpstr>正则化</vt:lpstr>
      <vt:lpstr>神经网络示例</vt:lpstr>
      <vt:lpstr>神经网络示例</vt:lpstr>
      <vt:lpstr>Dropout</vt:lpstr>
      <vt:lpstr>经验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1753</cp:revision>
  <dcterms:created xsi:type="dcterms:W3CDTF">2009-03-19T21:17:53Z</dcterms:created>
  <dcterms:modified xsi:type="dcterms:W3CDTF">2018-10-28T16:20:06Z</dcterms:modified>
</cp:coreProperties>
</file>